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4"/>
  </p:notesMasterIdLst>
  <p:sldIdLst>
    <p:sldId id="258" r:id="rId2"/>
    <p:sldId id="263" r:id="rId3"/>
    <p:sldId id="261" r:id="rId4"/>
    <p:sldId id="259" r:id="rId5"/>
    <p:sldId id="260" r:id="rId6"/>
    <p:sldId id="276" r:id="rId7"/>
    <p:sldId id="262" r:id="rId8"/>
    <p:sldId id="270" r:id="rId9"/>
    <p:sldId id="264" r:id="rId10"/>
    <p:sldId id="271" r:id="rId11"/>
    <p:sldId id="265" r:id="rId12"/>
    <p:sldId id="273" r:id="rId13"/>
    <p:sldId id="266" r:id="rId14"/>
    <p:sldId id="272" r:id="rId15"/>
    <p:sldId id="268" r:id="rId16"/>
    <p:sldId id="274" r:id="rId17"/>
    <p:sldId id="267" r:id="rId18"/>
    <p:sldId id="275" r:id="rId19"/>
    <p:sldId id="278" r:id="rId20"/>
    <p:sldId id="279" r:id="rId21"/>
    <p:sldId id="280" r:id="rId22"/>
    <p:sldId id="277" r:id="rId23"/>
  </p:sldIdLst>
  <p:sldSz cx="12192000" cy="6858000"/>
  <p:notesSz cx="67611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97">
          <p15:clr>
            <a:srgbClr val="747775"/>
          </p15:clr>
        </p15:guide>
        <p15:guide id="2" pos="7283">
          <p15:clr>
            <a:srgbClr val="747775"/>
          </p15:clr>
        </p15:guide>
        <p15:guide id="3" orient="horz" pos="349">
          <p15:clr>
            <a:srgbClr val="747775"/>
          </p15:clr>
        </p15:guide>
        <p15:guide id="4" pos="3742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e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835FDC-8D4D-4C4D-88A2-56FA622B5C89}">
  <a:tblStyle styleId="{FA835FDC-8D4D-4C4D-88A2-56FA622B5C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0D5086-7501-4F59-A616-A643D17F919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8" y="72"/>
      </p:cViewPr>
      <p:guideLst>
        <p:guide pos="397"/>
        <p:guide pos="7283"/>
        <p:guide orient="horz" pos="349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9837" cy="49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906" y="0"/>
            <a:ext cx="2929837" cy="49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822"/>
            <a:ext cx="2929837" cy="49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906" y="9443822"/>
            <a:ext cx="2929837" cy="49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439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43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58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561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070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9894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299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746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532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41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711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443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4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62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14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46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87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35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93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59845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d0859845e5_0_109:notes"/>
          <p:cNvSpPr txBox="1">
            <a:spLocks noGrp="1"/>
          </p:cNvSpPr>
          <p:nvPr>
            <p:ph type="body" idx="1"/>
          </p:nvPr>
        </p:nvSpPr>
        <p:spPr>
          <a:xfrm>
            <a:off x="676117" y="4784932"/>
            <a:ext cx="5408930" cy="39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0859845e5_0_109:notes"/>
          <p:cNvSpPr txBox="1"/>
          <p:nvPr/>
        </p:nvSpPr>
        <p:spPr>
          <a:xfrm>
            <a:off x="3829906" y="9443821"/>
            <a:ext cx="2929837" cy="4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69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0" y="-5504760"/>
            <a:ext cx="240120" cy="1124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0" y="-5504760"/>
            <a:ext cx="240120" cy="1124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0" y="-5504760"/>
            <a:ext cx="240120" cy="1124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-5504760"/>
            <a:ext cx="240120" cy="1124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0" y="-5504760"/>
            <a:ext cx="240120" cy="1124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0" y="-5504760"/>
            <a:ext cx="240120" cy="1124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0" y="-5504760"/>
            <a:ext cx="240120" cy="1124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0" y="-2405520"/>
            <a:ext cx="240120" cy="592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0" y="-5504760"/>
            <a:ext cx="240120" cy="1124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0" y="-5504760"/>
            <a:ext cx="240120" cy="1124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0" y="-5504760"/>
            <a:ext cx="240120" cy="1124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40120" cy="2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3048120" y="6517080"/>
            <a:ext cx="6095880" cy="228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 du numérique pour l’éducation – Sous-direction de la transformation numérique</a:t>
            </a:r>
            <a:endParaRPr sz="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ii-technologie.ac-normandie.fr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g"/><Relationship Id="rId10" Type="http://schemas.openxmlformats.org/officeDocument/2006/relationships/hyperlink" Target="https://www.ac-normandie.fr/l-ecole-academique-de-la-formation-continue-eafc-126484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4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4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4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nuage03.apps.education.fr/index.php/s/Yjb9ztNx7j2eWS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nuage03.apps.education.fr/index.php/s/dgqB54qxxepqP8k" TargetMode="Externa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jpg"/><Relationship Id="rId4" Type="http://schemas.openxmlformats.org/officeDocument/2006/relationships/hyperlink" Target="https://www.ac-normandie.fr/l-ecole-academique-de-la-formation-continue-eafc-12648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0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AD225A8-50EB-E41F-4739-EF626A52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819" y="2207398"/>
            <a:ext cx="4316241" cy="3378904"/>
          </a:xfrm>
          <a:prstGeom prst="rect">
            <a:avLst/>
          </a:prstGeom>
        </p:spPr>
      </p:pic>
      <p:sp>
        <p:nvSpPr>
          <p:cNvPr id="3" name="Google Shape;68;p14">
            <a:extLst>
              <a:ext uri="{FF2B5EF4-FFF2-40B4-BE49-F238E27FC236}">
                <a16:creationId xmlns:a16="http://schemas.microsoft.com/office/drawing/2014/main" id="{66535223-14D9-E73F-5861-BD8793E19DD6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98BDE3-5966-B196-6602-CF3C0ADDA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81" y="4974397"/>
            <a:ext cx="5083274" cy="15063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E9093C-5AC8-7B56-2929-FB0577551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288" y="1662213"/>
            <a:ext cx="2514600" cy="5907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CF18BB5-62E8-268C-745F-356F9FABA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81" y="1651953"/>
            <a:ext cx="2068129" cy="64629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312A75A-CBA7-418B-6AE4-A2285F350688}"/>
              </a:ext>
            </a:extLst>
          </p:cNvPr>
          <p:cNvSpPr txBox="1"/>
          <p:nvPr/>
        </p:nvSpPr>
        <p:spPr>
          <a:xfrm>
            <a:off x="6029879" y="5502225"/>
            <a:ext cx="6098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hlinkClick r:id="rId8"/>
              </a:rPr>
              <a:t>https://sii-technologie.ac-normandie.fr/</a:t>
            </a:r>
            <a:endParaRPr lang="fr-FR" sz="2400" b="1" dirty="0"/>
          </a:p>
          <a:p>
            <a:endParaRPr lang="fr-FR" sz="2400" b="1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18522AC-8CB4-A663-1729-10C4BEB27B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381" y="2840963"/>
            <a:ext cx="4956665" cy="194155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5105878-B370-EB28-225E-ACEF93D8642C}"/>
              </a:ext>
            </a:extLst>
          </p:cNvPr>
          <p:cNvSpPr txBox="1"/>
          <p:nvPr/>
        </p:nvSpPr>
        <p:spPr>
          <a:xfrm>
            <a:off x="5620154" y="6071612"/>
            <a:ext cx="61903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hlinkClick r:id="rId10"/>
              </a:rPr>
              <a:t>https://www.ac-normandie.fr/l-ecole-academique-de-la-formation-continue-eafc-126484</a:t>
            </a:r>
            <a:endParaRPr lang="fr-FR" sz="1800" b="1" dirty="0"/>
          </a:p>
          <a:p>
            <a:pPr algn="ctr"/>
            <a:endParaRPr lang="fr-FR" sz="1800" b="1" dirty="0"/>
          </a:p>
        </p:txBody>
      </p:sp>
      <p:sp>
        <p:nvSpPr>
          <p:cNvPr id="17" name="Flèche : droit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AC2D53-5AAB-12C5-E627-8F990E648F24}"/>
              </a:ext>
            </a:extLst>
          </p:cNvPr>
          <p:cNvSpPr/>
          <p:nvPr/>
        </p:nvSpPr>
        <p:spPr>
          <a:xfrm>
            <a:off x="10833019" y="4650602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B5CAEB2-20AE-B64F-8A4E-DCFD85B3E5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5004" y="1625279"/>
            <a:ext cx="2981927" cy="6729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6CB89-2E45-4211-D3F5-BFE2B59AB857}"/>
              </a:ext>
            </a:extLst>
          </p:cNvPr>
          <p:cNvSpPr txBox="1"/>
          <p:nvPr/>
        </p:nvSpPr>
        <p:spPr>
          <a:xfrm>
            <a:off x="9142828" y="3885547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91"/>
                </a:solidFill>
              </a:rPr>
              <a:t>1 J</a:t>
            </a:r>
            <a:r>
              <a:rPr lang="fr-FR" sz="1400" b="1" dirty="0">
                <a:solidFill>
                  <a:srgbClr val="000091"/>
                </a:solidFill>
              </a:rPr>
              <a:t>ournée</a:t>
            </a:r>
            <a:endParaRPr lang="fr-FR" dirty="0"/>
          </a:p>
        </p:txBody>
      </p:sp>
      <p:sp>
        <p:nvSpPr>
          <p:cNvPr id="89" name="Google Shape;89;p16"/>
          <p:cNvSpPr txBox="1"/>
          <p:nvPr/>
        </p:nvSpPr>
        <p:spPr>
          <a:xfrm>
            <a:off x="304801" y="1052630"/>
            <a:ext cx="11887199" cy="98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MODULE 2 - FORMATION A CANDIDATURE INDIVIDUELLE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9900FF"/>
                </a:solidFill>
              </a:rPr>
              <a:t>« COMPETENCES PSYCHOSOCIALES DE L’ELEVE ET EN TECHNOLOGIE</a:t>
            </a:r>
            <a:r>
              <a:rPr lang="fr-FR" sz="2800" b="1" i="1" u="none" strike="noStrike" cap="none" dirty="0">
                <a:solidFill>
                  <a:srgbClr val="9900FF"/>
                </a:solidFill>
              </a:rPr>
              <a:t>»</a:t>
            </a:r>
            <a:endParaRPr sz="4800" b="1" i="1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AFBEFE-872D-856F-1639-747FBF21D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129" y="4360847"/>
            <a:ext cx="2855813" cy="22858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AD301DF-28A8-271A-C0B0-8FF0E8073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506" y="2433098"/>
            <a:ext cx="2489030" cy="72152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E64277A-6803-77D6-4B4D-DC2593A05FD8}"/>
              </a:ext>
            </a:extLst>
          </p:cNvPr>
          <p:cNvSpPr txBox="1"/>
          <p:nvPr/>
        </p:nvSpPr>
        <p:spPr>
          <a:xfrm>
            <a:off x="629529" y="3081949"/>
            <a:ext cx="747346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Ce module  vise à identifier et développer les compétences psychosociales des élèves par l'enseignement de la technologie</a:t>
            </a:r>
          </a:p>
        </p:txBody>
      </p:sp>
      <p:sp>
        <p:nvSpPr>
          <p:cNvPr id="11" name="Flèche : droit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9F8EA3-C60B-597A-A7D1-CB2312985154}"/>
              </a:ext>
            </a:extLst>
          </p:cNvPr>
          <p:cNvSpPr/>
          <p:nvPr/>
        </p:nvSpPr>
        <p:spPr>
          <a:xfrm>
            <a:off x="6793170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83DA314-2708-F52E-A5E5-B36193B6505C}"/>
              </a:ext>
            </a:extLst>
          </p:cNvPr>
          <p:cNvSpPr/>
          <p:nvPr/>
        </p:nvSpPr>
        <p:spPr>
          <a:xfrm flipH="1">
            <a:off x="5758769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29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304801" y="2205440"/>
            <a:ext cx="6264811" cy="42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fr-FR" sz="2000" b="1" u="sng" dirty="0">
                <a:solidFill>
                  <a:srgbClr val="000091"/>
                </a:solidFill>
              </a:rPr>
              <a:t>Académique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Présentiel 6 heures : 1 journée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Remboursement 1 A/R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Besoins : 2</a:t>
            </a:r>
            <a:r>
              <a:rPr lang="fr-FR" sz="2000" b="1" dirty="0">
                <a:solidFill>
                  <a:srgbClr val="000091"/>
                </a:solidFill>
              </a:rPr>
              <a:t>0 PLACES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2 formateurs académiques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Mme ou M ………….. Et Mme ou M …………....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Lieu de la formation en fonction des inscrits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7A71B8-E36E-0E9A-4723-F1C879677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520" y="2414340"/>
            <a:ext cx="3627700" cy="2029319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6CB89-2E45-4211-D3F5-BFE2B59AB857}"/>
              </a:ext>
            </a:extLst>
          </p:cNvPr>
          <p:cNvSpPr txBox="1"/>
          <p:nvPr/>
        </p:nvSpPr>
        <p:spPr>
          <a:xfrm>
            <a:off x="9142828" y="3885547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91"/>
                </a:solidFill>
              </a:rPr>
              <a:t>1 J</a:t>
            </a:r>
            <a:r>
              <a:rPr lang="fr-FR" sz="1400" b="1" dirty="0">
                <a:solidFill>
                  <a:srgbClr val="000091"/>
                </a:solidFill>
              </a:rPr>
              <a:t>ournée</a:t>
            </a:r>
            <a:endParaRPr lang="fr-FR" dirty="0"/>
          </a:p>
        </p:txBody>
      </p:sp>
      <p:sp>
        <p:nvSpPr>
          <p:cNvPr id="89" name="Google Shape;89;p16"/>
          <p:cNvSpPr txBox="1"/>
          <p:nvPr/>
        </p:nvSpPr>
        <p:spPr>
          <a:xfrm>
            <a:off x="304801" y="1052630"/>
            <a:ext cx="11887199" cy="98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MODULE 3 - FORMATION A CANDIDATURE INDIVIDUELLE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9900FF"/>
                </a:solidFill>
              </a:rPr>
              <a:t>« REPARABILITE DES OST</a:t>
            </a:r>
            <a:r>
              <a:rPr lang="fr-FR" sz="2800" b="1" i="1" u="none" strike="noStrike" cap="none" dirty="0">
                <a:solidFill>
                  <a:srgbClr val="9900FF"/>
                </a:solidFill>
              </a:rPr>
              <a:t>»</a:t>
            </a:r>
            <a:endParaRPr sz="4800" b="1" i="1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AFBEFE-872D-856F-1639-747FBF21D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129" y="4360847"/>
            <a:ext cx="2855813" cy="22858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B55FD2-E069-1A8B-3883-AC8A1C825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650" y="3869728"/>
            <a:ext cx="1177698" cy="119377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CF01688-8019-EF44-54A7-6F5946824E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506" y="2433098"/>
            <a:ext cx="2489030" cy="721520"/>
          </a:xfrm>
          <a:prstGeom prst="rect">
            <a:avLst/>
          </a:prstGeom>
        </p:spPr>
      </p:pic>
      <p:sp>
        <p:nvSpPr>
          <p:cNvPr id="14" name="Flèche : droit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139615-BC0D-3463-99CF-C5196416FB64}"/>
              </a:ext>
            </a:extLst>
          </p:cNvPr>
          <p:cNvSpPr/>
          <p:nvPr/>
        </p:nvSpPr>
        <p:spPr>
          <a:xfrm>
            <a:off x="6793170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DFB3B15-7DD9-1F29-02B5-E32358221A8C}"/>
              </a:ext>
            </a:extLst>
          </p:cNvPr>
          <p:cNvSpPr/>
          <p:nvPr/>
        </p:nvSpPr>
        <p:spPr>
          <a:xfrm flipH="1">
            <a:off x="5758769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6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6CB89-2E45-4211-D3F5-BFE2B59AB857}"/>
              </a:ext>
            </a:extLst>
          </p:cNvPr>
          <p:cNvSpPr txBox="1"/>
          <p:nvPr/>
        </p:nvSpPr>
        <p:spPr>
          <a:xfrm>
            <a:off x="9142828" y="3885547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91"/>
                </a:solidFill>
              </a:rPr>
              <a:t>1 J</a:t>
            </a:r>
            <a:r>
              <a:rPr lang="fr-FR" sz="1400" b="1" dirty="0">
                <a:solidFill>
                  <a:srgbClr val="000091"/>
                </a:solidFill>
              </a:rPr>
              <a:t>ournée</a:t>
            </a:r>
            <a:endParaRPr lang="fr-FR" dirty="0"/>
          </a:p>
        </p:txBody>
      </p:sp>
      <p:sp>
        <p:nvSpPr>
          <p:cNvPr id="89" name="Google Shape;89;p16"/>
          <p:cNvSpPr txBox="1"/>
          <p:nvPr/>
        </p:nvSpPr>
        <p:spPr>
          <a:xfrm>
            <a:off x="304801" y="1052630"/>
            <a:ext cx="11887199" cy="98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MODULE 3 - FORMATION A CANDIDATURE INDIVIDUELLE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9900FF"/>
                </a:solidFill>
              </a:rPr>
              <a:t>« REPARABILITE DES OST</a:t>
            </a:r>
            <a:r>
              <a:rPr lang="fr-FR" sz="2800" b="1" i="1" u="none" strike="noStrike" cap="none" dirty="0">
                <a:solidFill>
                  <a:srgbClr val="9900FF"/>
                </a:solidFill>
              </a:rPr>
              <a:t>»</a:t>
            </a:r>
            <a:endParaRPr sz="4800" b="1" i="1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AFBEFE-872D-856F-1639-747FBF21D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129" y="4360847"/>
            <a:ext cx="2855813" cy="22858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CF01688-8019-EF44-54A7-6F5946824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506" y="2433098"/>
            <a:ext cx="2489030" cy="7215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AF14253-91AF-318D-297D-79563E965CAE}"/>
              </a:ext>
            </a:extLst>
          </p:cNvPr>
          <p:cNvSpPr txBox="1"/>
          <p:nvPr/>
        </p:nvSpPr>
        <p:spPr>
          <a:xfrm>
            <a:off x="450167" y="2885273"/>
            <a:ext cx="76176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Ce module vise à s'approprier les démarches pédagogiques pour aborder avec les élèves la réparation des objets du quotidien</a:t>
            </a:r>
          </a:p>
        </p:txBody>
      </p:sp>
      <p:sp>
        <p:nvSpPr>
          <p:cNvPr id="11" name="Flèche : droit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575A8A-D90C-AE50-B31A-CD9AAF5BDBD5}"/>
              </a:ext>
            </a:extLst>
          </p:cNvPr>
          <p:cNvSpPr/>
          <p:nvPr/>
        </p:nvSpPr>
        <p:spPr>
          <a:xfrm>
            <a:off x="6793170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A602907-B250-3BD8-2784-A179B9B64F83}"/>
              </a:ext>
            </a:extLst>
          </p:cNvPr>
          <p:cNvSpPr/>
          <p:nvPr/>
        </p:nvSpPr>
        <p:spPr>
          <a:xfrm flipH="1">
            <a:off x="5758769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03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304801" y="2205440"/>
            <a:ext cx="6264811" cy="42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fr-FR" sz="2000" b="1" u="sng" dirty="0">
                <a:solidFill>
                  <a:srgbClr val="000091"/>
                </a:solidFill>
              </a:rPr>
              <a:t>Académique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Distanciel synchrone : 3 heures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Besoins : </a:t>
            </a:r>
            <a:r>
              <a:rPr lang="fr-FR" sz="2000" b="1" dirty="0">
                <a:solidFill>
                  <a:srgbClr val="000091"/>
                </a:solidFill>
              </a:rPr>
              <a:t>40 PLACES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2 formateurs académiques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Mme ou M ………….. Et Mme ou M …………....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Lieu de la formation en fonction des inscrits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6CB89-2E45-4211-D3F5-BFE2B59AB857}"/>
              </a:ext>
            </a:extLst>
          </p:cNvPr>
          <p:cNvSpPr txBox="1"/>
          <p:nvPr/>
        </p:nvSpPr>
        <p:spPr>
          <a:xfrm>
            <a:off x="9142828" y="3885547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91"/>
                </a:solidFill>
              </a:rPr>
              <a:t>3 heures</a:t>
            </a:r>
          </a:p>
        </p:txBody>
      </p:sp>
      <p:sp>
        <p:nvSpPr>
          <p:cNvPr id="89" name="Google Shape;89;p16"/>
          <p:cNvSpPr txBox="1"/>
          <p:nvPr/>
        </p:nvSpPr>
        <p:spPr>
          <a:xfrm>
            <a:off x="304801" y="1052630"/>
            <a:ext cx="11887199" cy="98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MODULE 4 - FORMATION A CANDIDATURE INDIVIDUELLE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9900FF"/>
                </a:solidFill>
              </a:rPr>
              <a:t>« CYBERSECURITE EN TECHNOLOGIE </a:t>
            </a:r>
            <a:r>
              <a:rPr lang="fr-FR" sz="2800" b="1" i="1" u="none" strike="noStrike" cap="none" dirty="0">
                <a:solidFill>
                  <a:srgbClr val="9900FF"/>
                </a:solidFill>
              </a:rPr>
              <a:t>»</a:t>
            </a:r>
            <a:endParaRPr sz="4800" b="1" i="1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473816-425F-136E-8ABC-32F635276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287" y="4432171"/>
            <a:ext cx="2655497" cy="21100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77BFF3D-DC56-9F4D-7375-AD87BB900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693" y="2417389"/>
            <a:ext cx="1737707" cy="108868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8C372BC-974C-898C-CB87-C4671C6F9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690" y="3561577"/>
            <a:ext cx="2039079" cy="14022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F8D6AD4-F885-0264-FBF9-82F5DEE02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506" y="2433098"/>
            <a:ext cx="2489030" cy="721520"/>
          </a:xfrm>
          <a:prstGeom prst="rect">
            <a:avLst/>
          </a:prstGeom>
        </p:spPr>
      </p:pic>
      <p:sp>
        <p:nvSpPr>
          <p:cNvPr id="16" name="Flèche : droit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E9DBBD-7307-FA2F-D9DC-1FCD9D2FFE85}"/>
              </a:ext>
            </a:extLst>
          </p:cNvPr>
          <p:cNvSpPr/>
          <p:nvPr/>
        </p:nvSpPr>
        <p:spPr>
          <a:xfrm>
            <a:off x="6793170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6079B95-DF07-F9EE-36E5-CA9F58B353E3}"/>
              </a:ext>
            </a:extLst>
          </p:cNvPr>
          <p:cNvSpPr/>
          <p:nvPr/>
        </p:nvSpPr>
        <p:spPr>
          <a:xfrm flipH="1">
            <a:off x="5758769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21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6CB89-2E45-4211-D3F5-BFE2B59AB857}"/>
              </a:ext>
            </a:extLst>
          </p:cNvPr>
          <p:cNvSpPr txBox="1"/>
          <p:nvPr/>
        </p:nvSpPr>
        <p:spPr>
          <a:xfrm>
            <a:off x="9142828" y="3885547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91"/>
                </a:solidFill>
              </a:rPr>
              <a:t>3 heures</a:t>
            </a:r>
          </a:p>
        </p:txBody>
      </p:sp>
      <p:sp>
        <p:nvSpPr>
          <p:cNvPr id="89" name="Google Shape;89;p16"/>
          <p:cNvSpPr txBox="1"/>
          <p:nvPr/>
        </p:nvSpPr>
        <p:spPr>
          <a:xfrm>
            <a:off x="304801" y="1052630"/>
            <a:ext cx="11887199" cy="98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MODULE 4 - FORMATION A CANDIDATURE INDIVIDUELLE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9900FF"/>
                </a:solidFill>
              </a:rPr>
              <a:t>« CYBERSECURITE EN TECHNOLOGIE </a:t>
            </a:r>
            <a:r>
              <a:rPr lang="fr-FR" sz="2800" b="1" i="1" u="none" strike="noStrike" cap="none" dirty="0">
                <a:solidFill>
                  <a:srgbClr val="9900FF"/>
                </a:solidFill>
              </a:rPr>
              <a:t>»</a:t>
            </a:r>
            <a:endParaRPr sz="4800" b="1" i="1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473816-425F-136E-8ABC-32F635276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287" y="4432171"/>
            <a:ext cx="2655497" cy="21100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F8D6AD4-F885-0264-FBF9-82F5DEE02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506" y="2433098"/>
            <a:ext cx="2489030" cy="72152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9C9A4D-070A-77EE-ED9A-E5A2059821AE}"/>
              </a:ext>
            </a:extLst>
          </p:cNvPr>
          <p:cNvSpPr txBox="1"/>
          <p:nvPr/>
        </p:nvSpPr>
        <p:spPr>
          <a:xfrm>
            <a:off x="459546" y="2623664"/>
            <a:ext cx="76176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Ce module vise les méthodes pour  développer  la pensée informatique des élèves autour de la cybersécurité</a:t>
            </a:r>
          </a:p>
        </p:txBody>
      </p:sp>
      <p:sp>
        <p:nvSpPr>
          <p:cNvPr id="10" name="Flèche : droit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D4C7E2-D41D-45F0-C79E-B3549BA91B5A}"/>
              </a:ext>
            </a:extLst>
          </p:cNvPr>
          <p:cNvSpPr/>
          <p:nvPr/>
        </p:nvSpPr>
        <p:spPr>
          <a:xfrm>
            <a:off x="6793170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8951A7-2F58-8618-7C53-4B06F3ADD6BE}"/>
              </a:ext>
            </a:extLst>
          </p:cNvPr>
          <p:cNvSpPr/>
          <p:nvPr/>
        </p:nvSpPr>
        <p:spPr>
          <a:xfrm flipH="1">
            <a:off x="5758769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40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304801" y="2205440"/>
            <a:ext cx="6264811" cy="42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fr-FR" sz="2000" b="1" u="sng" dirty="0">
                <a:solidFill>
                  <a:srgbClr val="000091"/>
                </a:solidFill>
              </a:rPr>
              <a:t>Académique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Distanciel synchrone : 3 heures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Besoins : </a:t>
            </a:r>
            <a:r>
              <a:rPr lang="fr-FR" sz="2000" b="1" dirty="0">
                <a:solidFill>
                  <a:srgbClr val="000091"/>
                </a:solidFill>
              </a:rPr>
              <a:t>40 PLACES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2 formateurs académiques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Mme ou M ………….. Et Mme ou M …………....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Lieu de la formation en fonction des inscrits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6CB89-2E45-4211-D3F5-BFE2B59AB857}"/>
              </a:ext>
            </a:extLst>
          </p:cNvPr>
          <p:cNvSpPr txBox="1"/>
          <p:nvPr/>
        </p:nvSpPr>
        <p:spPr>
          <a:xfrm>
            <a:off x="9142828" y="3885547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91"/>
                </a:solidFill>
              </a:rPr>
              <a:t>3 heures</a:t>
            </a:r>
          </a:p>
        </p:txBody>
      </p:sp>
      <p:sp>
        <p:nvSpPr>
          <p:cNvPr id="89" name="Google Shape;89;p16"/>
          <p:cNvSpPr txBox="1"/>
          <p:nvPr/>
        </p:nvSpPr>
        <p:spPr>
          <a:xfrm>
            <a:off x="304801" y="1052630"/>
            <a:ext cx="11887199" cy="98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MODULE 5 - FORMATION A CANDIDATURE INDIVIDUELLE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9900FF"/>
                </a:solidFill>
              </a:rPr>
              <a:t>« INFORMATIQUE ET PROGRAMMATION </a:t>
            </a:r>
            <a:r>
              <a:rPr lang="fr-FR" sz="2800" b="1" i="1" u="none" strike="noStrike" cap="none" dirty="0">
                <a:solidFill>
                  <a:srgbClr val="9900FF"/>
                </a:solidFill>
              </a:rPr>
              <a:t>»</a:t>
            </a:r>
            <a:endParaRPr sz="4800" b="1" i="1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473816-425F-136E-8ABC-32F635276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287" y="4432171"/>
            <a:ext cx="2655497" cy="21100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77BFF3D-DC56-9F4D-7375-AD87BB900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693" y="2417389"/>
            <a:ext cx="1737707" cy="10886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F4AFC5-17CA-81B3-5744-21685AD4B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690" y="3561577"/>
            <a:ext cx="2039079" cy="14022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2D12A93-CDC2-4BF1-C8B2-C2CCC6FC4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506" y="2433098"/>
            <a:ext cx="2489030" cy="721520"/>
          </a:xfrm>
          <a:prstGeom prst="rect">
            <a:avLst/>
          </a:prstGeom>
        </p:spPr>
      </p:pic>
      <p:sp>
        <p:nvSpPr>
          <p:cNvPr id="12" name="Flèche : droit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34D1E9-28D0-7759-7D32-2312DCC1FFBF}"/>
              </a:ext>
            </a:extLst>
          </p:cNvPr>
          <p:cNvSpPr/>
          <p:nvPr/>
        </p:nvSpPr>
        <p:spPr>
          <a:xfrm>
            <a:off x="6793170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1340903-EB9B-F9C1-7EA1-1D0C6A0D083A}"/>
              </a:ext>
            </a:extLst>
          </p:cNvPr>
          <p:cNvSpPr/>
          <p:nvPr/>
        </p:nvSpPr>
        <p:spPr>
          <a:xfrm flipH="1">
            <a:off x="5758769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06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6CB89-2E45-4211-D3F5-BFE2B59AB857}"/>
              </a:ext>
            </a:extLst>
          </p:cNvPr>
          <p:cNvSpPr txBox="1"/>
          <p:nvPr/>
        </p:nvSpPr>
        <p:spPr>
          <a:xfrm>
            <a:off x="9142828" y="3885547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91"/>
                </a:solidFill>
              </a:rPr>
              <a:t>3 heures</a:t>
            </a:r>
          </a:p>
        </p:txBody>
      </p:sp>
      <p:sp>
        <p:nvSpPr>
          <p:cNvPr id="89" name="Google Shape;89;p16"/>
          <p:cNvSpPr txBox="1"/>
          <p:nvPr/>
        </p:nvSpPr>
        <p:spPr>
          <a:xfrm>
            <a:off x="304801" y="1052630"/>
            <a:ext cx="11887199" cy="98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MODULE 5 - FORMATION A CANDIDATURE INDIVIDUELLE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9900FF"/>
                </a:solidFill>
              </a:rPr>
              <a:t>« INFORMATIQUE ET PROGRAMMATION </a:t>
            </a:r>
            <a:r>
              <a:rPr lang="fr-FR" sz="2800" b="1" i="1" u="none" strike="noStrike" cap="none" dirty="0">
                <a:solidFill>
                  <a:srgbClr val="9900FF"/>
                </a:solidFill>
              </a:rPr>
              <a:t>»</a:t>
            </a:r>
            <a:endParaRPr sz="4800" b="1" i="1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473816-425F-136E-8ABC-32F635276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287" y="4432171"/>
            <a:ext cx="2655497" cy="21100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2D12A93-CDC2-4BF1-C8B2-C2CCC6FC4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506" y="2433098"/>
            <a:ext cx="2489030" cy="7215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80F5D2B-0D59-1A8F-2633-2D7E1BF078CA}"/>
              </a:ext>
            </a:extLst>
          </p:cNvPr>
          <p:cNvSpPr txBox="1"/>
          <p:nvPr/>
        </p:nvSpPr>
        <p:spPr>
          <a:xfrm>
            <a:off x="304801" y="2660050"/>
            <a:ext cx="76176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Ce module vise les méthodes pour  répondre à un problème ou analyser une situation  en technologie par l'informatique et la programmation</a:t>
            </a:r>
          </a:p>
        </p:txBody>
      </p:sp>
      <p:sp>
        <p:nvSpPr>
          <p:cNvPr id="12" name="Flèche : droit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7556E8-3873-BCAB-C5C1-9C0EEB23E82D}"/>
              </a:ext>
            </a:extLst>
          </p:cNvPr>
          <p:cNvSpPr/>
          <p:nvPr/>
        </p:nvSpPr>
        <p:spPr>
          <a:xfrm>
            <a:off x="6793170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964CA85-778D-D7AA-6924-7F20D9EB89A2}"/>
              </a:ext>
            </a:extLst>
          </p:cNvPr>
          <p:cNvSpPr/>
          <p:nvPr/>
        </p:nvSpPr>
        <p:spPr>
          <a:xfrm flipH="1">
            <a:off x="5758769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44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304801" y="2205440"/>
            <a:ext cx="6264811" cy="42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fr-FR" sz="2000" b="1" u="sng" dirty="0">
                <a:solidFill>
                  <a:srgbClr val="000091"/>
                </a:solidFill>
              </a:rPr>
              <a:t>Académique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Distanciel synchrone : 3 heures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Besoins : </a:t>
            </a:r>
            <a:r>
              <a:rPr lang="fr-FR" sz="2000" b="1" dirty="0">
                <a:solidFill>
                  <a:srgbClr val="000091"/>
                </a:solidFill>
              </a:rPr>
              <a:t>40 PLACES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2 formateurs académiques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Mme ou M ………….. Et Mme ou M …………....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Lieu de la formation en fonction des inscrits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6CB89-2E45-4211-D3F5-BFE2B59AB857}"/>
              </a:ext>
            </a:extLst>
          </p:cNvPr>
          <p:cNvSpPr txBox="1"/>
          <p:nvPr/>
        </p:nvSpPr>
        <p:spPr>
          <a:xfrm>
            <a:off x="9142828" y="3885547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91"/>
                </a:solidFill>
              </a:rPr>
              <a:t>3 heures</a:t>
            </a:r>
          </a:p>
        </p:txBody>
      </p:sp>
      <p:sp>
        <p:nvSpPr>
          <p:cNvPr id="89" name="Google Shape;89;p16"/>
          <p:cNvSpPr txBox="1"/>
          <p:nvPr/>
        </p:nvSpPr>
        <p:spPr>
          <a:xfrm>
            <a:off x="304801" y="1052630"/>
            <a:ext cx="11887199" cy="98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MODULE 6 - FORMATION A CANDIDATURE INDIVIDUELLE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9900FF"/>
                </a:solidFill>
              </a:rPr>
              <a:t>« IA ET TECHNOLOGIE </a:t>
            </a:r>
            <a:r>
              <a:rPr lang="fr-FR" sz="2800" b="1" i="1" u="none" strike="noStrike" cap="none" dirty="0">
                <a:solidFill>
                  <a:srgbClr val="9900FF"/>
                </a:solidFill>
              </a:rPr>
              <a:t>»</a:t>
            </a:r>
            <a:endParaRPr sz="4800" b="1" i="1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473816-425F-136E-8ABC-32F635276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287" y="4432171"/>
            <a:ext cx="2655497" cy="21100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77BFF3D-DC56-9F4D-7375-AD87BB900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693" y="2417389"/>
            <a:ext cx="1737707" cy="10886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EBFF1B-C27D-8B55-AAE9-DB30A437E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690" y="3561577"/>
            <a:ext cx="2039079" cy="14022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80B8D90-D3E7-CDC5-BDC3-57A899582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506" y="2433098"/>
            <a:ext cx="2489030" cy="721520"/>
          </a:xfrm>
          <a:prstGeom prst="rect">
            <a:avLst/>
          </a:prstGeom>
        </p:spPr>
      </p:pic>
      <p:sp>
        <p:nvSpPr>
          <p:cNvPr id="11" name="Flèche : droit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3DBD5C-CC83-72CE-3F09-83440BFFE7AB}"/>
              </a:ext>
            </a:extLst>
          </p:cNvPr>
          <p:cNvSpPr/>
          <p:nvPr/>
        </p:nvSpPr>
        <p:spPr>
          <a:xfrm>
            <a:off x="6793170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BCC27ED-3ECD-A5F8-5743-924A7A4212FD}"/>
              </a:ext>
            </a:extLst>
          </p:cNvPr>
          <p:cNvSpPr/>
          <p:nvPr/>
        </p:nvSpPr>
        <p:spPr>
          <a:xfrm flipH="1">
            <a:off x="5758769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28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6CB89-2E45-4211-D3F5-BFE2B59AB857}"/>
              </a:ext>
            </a:extLst>
          </p:cNvPr>
          <p:cNvSpPr txBox="1"/>
          <p:nvPr/>
        </p:nvSpPr>
        <p:spPr>
          <a:xfrm>
            <a:off x="9142828" y="3885547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91"/>
                </a:solidFill>
              </a:rPr>
              <a:t>3 heures</a:t>
            </a:r>
          </a:p>
        </p:txBody>
      </p:sp>
      <p:sp>
        <p:nvSpPr>
          <p:cNvPr id="89" name="Google Shape;89;p16"/>
          <p:cNvSpPr txBox="1"/>
          <p:nvPr/>
        </p:nvSpPr>
        <p:spPr>
          <a:xfrm>
            <a:off x="304801" y="1052630"/>
            <a:ext cx="11887199" cy="98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MODULE 6 - FORMATION A CANDIDATURE INDIVIDUELLE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9900FF"/>
                </a:solidFill>
              </a:rPr>
              <a:t>« IA ET TECHNOLOGIE </a:t>
            </a:r>
            <a:r>
              <a:rPr lang="fr-FR" sz="2800" b="1" i="1" u="none" strike="noStrike" cap="none" dirty="0">
                <a:solidFill>
                  <a:srgbClr val="9900FF"/>
                </a:solidFill>
              </a:rPr>
              <a:t>»</a:t>
            </a:r>
            <a:endParaRPr sz="4800" b="1" i="1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473816-425F-136E-8ABC-32F635276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287" y="4432171"/>
            <a:ext cx="2655497" cy="21100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80B8D90-D3E7-CDC5-BDC3-57A899582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506" y="2433098"/>
            <a:ext cx="2489030" cy="7215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4139EA-64FE-8464-548E-D8629B188696}"/>
              </a:ext>
            </a:extLst>
          </p:cNvPr>
          <p:cNvSpPr txBox="1"/>
          <p:nvPr/>
        </p:nvSpPr>
        <p:spPr>
          <a:xfrm>
            <a:off x="304801" y="2623664"/>
            <a:ext cx="76176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Ce module vise les méthodes pour  développer  la pensée informatique  des élèves autour de l'intelligence artificielle</a:t>
            </a:r>
          </a:p>
        </p:txBody>
      </p:sp>
      <p:sp>
        <p:nvSpPr>
          <p:cNvPr id="11" name="Flèche : droit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E5BBF7C-A207-7149-256C-DD1865E49666}"/>
              </a:ext>
            </a:extLst>
          </p:cNvPr>
          <p:cNvSpPr/>
          <p:nvPr/>
        </p:nvSpPr>
        <p:spPr>
          <a:xfrm>
            <a:off x="6432942" y="5942589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6C93E8B-22B3-7E30-5819-B0A69789A5A1}"/>
              </a:ext>
            </a:extLst>
          </p:cNvPr>
          <p:cNvSpPr/>
          <p:nvPr/>
        </p:nvSpPr>
        <p:spPr>
          <a:xfrm flipH="1">
            <a:off x="5273723" y="5942588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2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C5079D-87D9-0F02-89C7-E49B19733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28" y="962046"/>
            <a:ext cx="7319245" cy="5729761"/>
          </a:xfrm>
          <a:prstGeom prst="rect">
            <a:avLst/>
          </a:prstGeom>
        </p:spPr>
      </p:pic>
      <p:sp>
        <p:nvSpPr>
          <p:cNvPr id="5" name="Flèche : droit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3215F9-38F9-DB93-D264-A789D4BA1033}"/>
              </a:ext>
            </a:extLst>
          </p:cNvPr>
          <p:cNvSpPr/>
          <p:nvPr/>
        </p:nvSpPr>
        <p:spPr>
          <a:xfrm>
            <a:off x="10345134" y="5987712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9FBFFC4-1EC5-1FAA-B12B-651857346FB2}"/>
              </a:ext>
            </a:extLst>
          </p:cNvPr>
          <p:cNvSpPr/>
          <p:nvPr/>
        </p:nvSpPr>
        <p:spPr>
          <a:xfrm flipH="1">
            <a:off x="518223" y="6057214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7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sp>
        <p:nvSpPr>
          <p:cNvPr id="3" name="Google Shape;68;p14">
            <a:extLst>
              <a:ext uri="{FF2B5EF4-FFF2-40B4-BE49-F238E27FC236}">
                <a16:creationId xmlns:a16="http://schemas.microsoft.com/office/drawing/2014/main" id="{66535223-14D9-E73F-5861-BD8793E19DD6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5" name="Google Shape;89;p16">
            <a:extLst>
              <a:ext uri="{FF2B5EF4-FFF2-40B4-BE49-F238E27FC236}">
                <a16:creationId xmlns:a16="http://schemas.microsoft.com/office/drawing/2014/main" id="{398A013B-752D-C82F-BEC3-2CCBB23AB8E1}"/>
              </a:ext>
            </a:extLst>
          </p:cNvPr>
          <p:cNvSpPr txBox="1"/>
          <p:nvPr/>
        </p:nvSpPr>
        <p:spPr>
          <a:xfrm>
            <a:off x="364966" y="1683723"/>
            <a:ext cx="3146260" cy="191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FORMATION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CONSEILLERS PEDAGOGIQUES</a:t>
            </a:r>
            <a:endParaRPr sz="4800" b="1" i="0" u="none" strike="noStrike" cap="none" dirty="0">
              <a:solidFill>
                <a:srgbClr val="000091"/>
              </a:solidFill>
            </a:endParaRPr>
          </a:p>
        </p:txBody>
      </p:sp>
      <p:sp>
        <p:nvSpPr>
          <p:cNvPr id="6" name="Google Shape;89;p16">
            <a:extLst>
              <a:ext uri="{FF2B5EF4-FFF2-40B4-BE49-F238E27FC236}">
                <a16:creationId xmlns:a16="http://schemas.microsoft.com/office/drawing/2014/main" id="{EA1E9810-E040-AD67-11DD-0CD44B27B689}"/>
              </a:ext>
            </a:extLst>
          </p:cNvPr>
          <p:cNvSpPr txBox="1"/>
          <p:nvPr/>
        </p:nvSpPr>
        <p:spPr>
          <a:xfrm>
            <a:off x="316688" y="4316005"/>
            <a:ext cx="3396287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FORMATION STATUTAIRE OBLIGATOIRE</a:t>
            </a:r>
            <a:endParaRPr sz="4800" b="1" i="0" u="none" strike="noStrike" cap="none" dirty="0">
              <a:solidFill>
                <a:srgbClr val="000091"/>
              </a:solidFill>
            </a:endParaRPr>
          </a:p>
        </p:txBody>
      </p:sp>
      <p:sp>
        <p:nvSpPr>
          <p:cNvPr id="7" name="Google Shape;89;p16">
            <a:extLst>
              <a:ext uri="{FF2B5EF4-FFF2-40B4-BE49-F238E27FC236}">
                <a16:creationId xmlns:a16="http://schemas.microsoft.com/office/drawing/2014/main" id="{5BF6E21F-9FC1-15EE-023D-35A03262E6FD}"/>
              </a:ext>
            </a:extLst>
          </p:cNvPr>
          <p:cNvSpPr txBox="1"/>
          <p:nvPr/>
        </p:nvSpPr>
        <p:spPr>
          <a:xfrm>
            <a:off x="6438387" y="1952943"/>
            <a:ext cx="3234174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FORMATION DE PROXIMITE</a:t>
            </a:r>
            <a:endParaRPr sz="4800" b="1" i="0" u="none" strike="noStrike" cap="none" dirty="0">
              <a:solidFill>
                <a:srgbClr val="000091"/>
              </a:solidFill>
            </a:endParaRPr>
          </a:p>
        </p:txBody>
      </p:sp>
      <p:sp>
        <p:nvSpPr>
          <p:cNvPr id="10" name="Google Shape;89;p16">
            <a:extLst>
              <a:ext uri="{FF2B5EF4-FFF2-40B4-BE49-F238E27FC236}">
                <a16:creationId xmlns:a16="http://schemas.microsoft.com/office/drawing/2014/main" id="{B0F4925E-5E1B-0086-A842-6146E116276D}"/>
              </a:ext>
            </a:extLst>
          </p:cNvPr>
          <p:cNvSpPr txBox="1"/>
          <p:nvPr/>
        </p:nvSpPr>
        <p:spPr>
          <a:xfrm>
            <a:off x="6438387" y="4341391"/>
            <a:ext cx="3234175" cy="150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FORMATIONS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 CANDIDATURE INDIVIDUELLE</a:t>
            </a:r>
            <a:endParaRPr sz="4800" b="1" i="0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0BFD144-1493-3EFB-5BFF-358D4B92B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149" y="1794100"/>
            <a:ext cx="2400300" cy="160333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5C05029-205F-8167-6E6B-331F41AEC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6284" y="1710366"/>
            <a:ext cx="2190750" cy="16383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44A0D5B-C34C-16B0-5323-50F5D48EE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3326" y="2420558"/>
            <a:ext cx="213210" cy="16752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171AC51-79DE-D878-02B4-9FA17BD956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148" y="4342838"/>
            <a:ext cx="2400301" cy="150419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F21B573-AE6E-99F8-3AAB-6758FC020A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8811" y="4579095"/>
            <a:ext cx="2489030" cy="721520"/>
          </a:xfrm>
          <a:prstGeom prst="rect">
            <a:avLst/>
          </a:prstGeom>
        </p:spPr>
      </p:pic>
      <p:sp>
        <p:nvSpPr>
          <p:cNvPr id="29" name="Flèche : droit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D5C247-84A5-25DE-6877-2311FA1F5376}"/>
              </a:ext>
            </a:extLst>
          </p:cNvPr>
          <p:cNvSpPr/>
          <p:nvPr/>
        </p:nvSpPr>
        <p:spPr>
          <a:xfrm>
            <a:off x="10823326" y="5965355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2DDC95-2A6F-65F2-F819-F4B20E6A214C}"/>
              </a:ext>
            </a:extLst>
          </p:cNvPr>
          <p:cNvSpPr/>
          <p:nvPr/>
        </p:nvSpPr>
        <p:spPr>
          <a:xfrm flipH="1">
            <a:off x="518223" y="6057214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356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C5079D-87D9-0F02-89C7-E49B19733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834" y="1683027"/>
            <a:ext cx="5587623" cy="43741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BDC5899-191A-786F-6F2B-AFFBB66A2E15}"/>
              </a:ext>
            </a:extLst>
          </p:cNvPr>
          <p:cNvSpPr txBox="1"/>
          <p:nvPr/>
        </p:nvSpPr>
        <p:spPr>
          <a:xfrm>
            <a:off x="133543" y="1881923"/>
            <a:ext cx="61540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000091"/>
                </a:solidFill>
              </a:rPr>
              <a:t>10 </a:t>
            </a:r>
            <a:r>
              <a:rPr lang="fr-FR" sz="2800" b="1" u="sng" dirty="0" err="1">
                <a:solidFill>
                  <a:srgbClr val="000091"/>
                </a:solidFill>
              </a:rPr>
              <a:t>befs</a:t>
            </a:r>
            <a:r>
              <a:rPr lang="fr-FR" sz="2800" b="1" u="sng" dirty="0">
                <a:solidFill>
                  <a:srgbClr val="000091"/>
                </a:solidFill>
              </a:rPr>
              <a:t> 50/14/61 – 10 formateurs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000091"/>
                </a:solidFill>
              </a:rPr>
              <a:t>9 </a:t>
            </a:r>
            <a:r>
              <a:rPr lang="fr-FR" sz="2800" b="1" u="sng" dirty="0" err="1">
                <a:solidFill>
                  <a:srgbClr val="000091"/>
                </a:solidFill>
              </a:rPr>
              <a:t>befs</a:t>
            </a:r>
            <a:r>
              <a:rPr lang="fr-FR" sz="2800" b="1" u="sng" dirty="0">
                <a:solidFill>
                  <a:srgbClr val="000091"/>
                </a:solidFill>
              </a:rPr>
              <a:t> 76/27 – 18 formateurs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0091"/>
                </a:solidFill>
              </a:rPr>
              <a:t>50/14/61 – 1 formateur intervient sur 2 BEFS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0091"/>
                </a:solidFill>
              </a:rPr>
              <a:t>76/27 – 1 formateur intervient sur 1 BEF</a:t>
            </a:r>
          </a:p>
        </p:txBody>
      </p:sp>
      <p:sp>
        <p:nvSpPr>
          <p:cNvPr id="7" name="Flèche : droit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8061D6-CC5B-ED5B-8926-284F25B1C10B}"/>
              </a:ext>
            </a:extLst>
          </p:cNvPr>
          <p:cNvSpPr/>
          <p:nvPr/>
        </p:nvSpPr>
        <p:spPr>
          <a:xfrm>
            <a:off x="10737656" y="6011868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C95D65-7D3A-9EDE-1928-53BAEF2D1654}"/>
              </a:ext>
            </a:extLst>
          </p:cNvPr>
          <p:cNvSpPr/>
          <p:nvPr/>
        </p:nvSpPr>
        <p:spPr>
          <a:xfrm flipH="1">
            <a:off x="518223" y="6057214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667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6">
            <a:extLst>
              <a:ext uri="{FF2B5EF4-FFF2-40B4-BE49-F238E27FC236}">
                <a16:creationId xmlns:a16="http://schemas.microsoft.com/office/drawing/2014/main" id="{19CB1258-5908-0CA8-BD26-C80A4A0388E1}"/>
              </a:ext>
            </a:extLst>
          </p:cNvPr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lèche : droit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85C6A4-F048-7694-D9F3-61054F26D293}"/>
              </a:ext>
            </a:extLst>
          </p:cNvPr>
          <p:cNvSpPr/>
          <p:nvPr/>
        </p:nvSpPr>
        <p:spPr>
          <a:xfrm>
            <a:off x="10737656" y="6011868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droite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5323DB-278E-63FE-CC6F-545F65F4F906}"/>
              </a:ext>
            </a:extLst>
          </p:cNvPr>
          <p:cNvSpPr/>
          <p:nvPr/>
        </p:nvSpPr>
        <p:spPr>
          <a:xfrm flipH="1">
            <a:off x="518223" y="6057214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Google Shape;68;p14">
            <a:extLst>
              <a:ext uri="{FF2B5EF4-FFF2-40B4-BE49-F238E27FC236}">
                <a16:creationId xmlns:a16="http://schemas.microsoft.com/office/drawing/2014/main" id="{326F94E8-103B-FD60-E59E-72546063EB30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03F24A-6707-4606-59DD-0F2B16C0982B}"/>
              </a:ext>
            </a:extLst>
          </p:cNvPr>
          <p:cNvSpPr txBox="1"/>
          <p:nvPr/>
        </p:nvSpPr>
        <p:spPr>
          <a:xfrm>
            <a:off x="756138" y="1588292"/>
            <a:ext cx="62495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DIAPORAMA SUR APPS EDUCATION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https://nuage03.apps.education.fr/index.php/s/Yjb9ztNx7j2eWSB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8412A7-28CA-703C-9DCE-18B8A185B295}"/>
              </a:ext>
            </a:extLst>
          </p:cNvPr>
          <p:cNvSpPr txBox="1"/>
          <p:nvPr/>
        </p:nvSpPr>
        <p:spPr>
          <a:xfrm>
            <a:off x="739043" y="3610985"/>
            <a:ext cx="104839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ENQUETE A REMPLIR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</p:txBody>
      </p:sp>
      <p:pic>
        <p:nvPicPr>
          <p:cNvPr id="10" name="Image 9">
            <a:hlinkClick r:id="rId2"/>
            <a:extLst>
              <a:ext uri="{FF2B5EF4-FFF2-40B4-BE49-F238E27FC236}">
                <a16:creationId xmlns:a16="http://schemas.microsoft.com/office/drawing/2014/main" id="{6F3CA65D-790D-6478-AAC3-F9513C758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941" y="1253388"/>
            <a:ext cx="4029050" cy="2261345"/>
          </a:xfrm>
          <a:prstGeom prst="rect">
            <a:avLst/>
          </a:prstGeom>
        </p:spPr>
      </p:pic>
      <p:pic>
        <p:nvPicPr>
          <p:cNvPr id="12" name="Image 11">
            <a:hlinkClick r:id="rId2"/>
            <a:extLst>
              <a:ext uri="{FF2B5EF4-FFF2-40B4-BE49-F238E27FC236}">
                <a16:creationId xmlns:a16="http://schemas.microsoft.com/office/drawing/2014/main" id="{03C9AB75-353A-E831-2957-17014AB0C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941" y="3702837"/>
            <a:ext cx="4029050" cy="2266635"/>
          </a:xfrm>
          <a:prstGeom prst="rect">
            <a:avLst/>
          </a:prstGeom>
        </p:spPr>
      </p:pic>
      <p:pic>
        <p:nvPicPr>
          <p:cNvPr id="13" name="Image 12">
            <a:hlinkClick r:id="rId5"/>
            <a:extLst>
              <a:ext uri="{FF2B5EF4-FFF2-40B4-BE49-F238E27FC236}">
                <a16:creationId xmlns:a16="http://schemas.microsoft.com/office/drawing/2014/main" id="{988E5B26-0FEA-D8AF-1D56-3458F87F2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36" y="4051482"/>
            <a:ext cx="2266635" cy="226663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FE275AB-CAFA-CCD3-F3A2-607C73C14561}"/>
              </a:ext>
            </a:extLst>
          </p:cNvPr>
          <p:cNvSpPr txBox="1"/>
          <p:nvPr/>
        </p:nvSpPr>
        <p:spPr>
          <a:xfrm>
            <a:off x="2092569" y="6210026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https://nuage03.apps.education.fr/index.php/s/Yjb9ztNx7j2eWSB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765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sp>
        <p:nvSpPr>
          <p:cNvPr id="3" name="Google Shape;68;p14">
            <a:extLst>
              <a:ext uri="{FF2B5EF4-FFF2-40B4-BE49-F238E27FC236}">
                <a16:creationId xmlns:a16="http://schemas.microsoft.com/office/drawing/2014/main" id="{66535223-14D9-E73F-5861-BD8793E19DD6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pic>
        <p:nvPicPr>
          <p:cNvPr id="8" name="Image 7">
            <a:hlinkClick r:id="rId4"/>
            <a:extLst>
              <a:ext uri="{FF2B5EF4-FFF2-40B4-BE49-F238E27FC236}">
                <a16:creationId xmlns:a16="http://schemas.microsoft.com/office/drawing/2014/main" id="{9198BDE3-5966-B196-6602-CF3C0ADDA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634" y="3428999"/>
            <a:ext cx="5424454" cy="160745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5105878-B370-EB28-225E-ACEF93D8642C}"/>
              </a:ext>
            </a:extLst>
          </p:cNvPr>
          <p:cNvSpPr txBox="1"/>
          <p:nvPr/>
        </p:nvSpPr>
        <p:spPr>
          <a:xfrm>
            <a:off x="962197" y="1545069"/>
            <a:ext cx="10517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hlinkClick r:id="rId4"/>
              </a:rPr>
              <a:t>https://www.ac-normandie.fr/l-ecole-academique-de-la-formation-continue-eafc-126484</a:t>
            </a:r>
            <a:endParaRPr lang="fr-FR" sz="1800" b="1" dirty="0"/>
          </a:p>
          <a:p>
            <a:pPr algn="ctr"/>
            <a:endParaRPr lang="fr-FR" sz="1800" b="1" dirty="0"/>
          </a:p>
        </p:txBody>
      </p:sp>
      <p:pic>
        <p:nvPicPr>
          <p:cNvPr id="6" name="Image 5">
            <a:hlinkClick r:id="rId4"/>
            <a:extLst>
              <a:ext uri="{FF2B5EF4-FFF2-40B4-BE49-F238E27FC236}">
                <a16:creationId xmlns:a16="http://schemas.microsoft.com/office/drawing/2014/main" id="{C6A789B0-20A0-90A2-3087-613E499E7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97" y="2661492"/>
            <a:ext cx="5916932" cy="3121531"/>
          </a:xfrm>
          <a:prstGeom prst="rect">
            <a:avLst/>
          </a:prstGeom>
        </p:spPr>
      </p:pic>
      <p:sp>
        <p:nvSpPr>
          <p:cNvPr id="7" name="Flèche : droit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1442C02-2311-B3F9-5AC3-D48C222AEEFD}"/>
              </a:ext>
            </a:extLst>
          </p:cNvPr>
          <p:cNvSpPr/>
          <p:nvPr/>
        </p:nvSpPr>
        <p:spPr>
          <a:xfrm flipH="1">
            <a:off x="518223" y="6057214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7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304801" y="1800032"/>
            <a:ext cx="6264811" cy="468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18 BEFS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Présentiel 6 heures : 2 demi-journées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Distanciel synchrone : 3 heures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Remboursement 2 A/R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Besoins : </a:t>
            </a:r>
            <a:r>
              <a:rPr lang="fr-FR" sz="2000" b="1" dirty="0">
                <a:solidFill>
                  <a:srgbClr val="000091"/>
                </a:solidFill>
              </a:rPr>
              <a:t>50 PLACES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2 GROUPES DE 25 FORMATEURS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ORGANISATION PAR DEPARTEMENTS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27/76 – 50/14/61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7A71B8-E36E-0E9A-4723-F1C879677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056" y="1881800"/>
            <a:ext cx="2478438" cy="13864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68428C-8F07-66FC-A095-47D64046E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180" y="3023371"/>
            <a:ext cx="1737707" cy="10886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8386B0F-BC30-0782-AA7E-CA322EB6D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537" y="4557670"/>
            <a:ext cx="5191662" cy="2033601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937805" y="1138613"/>
            <a:ext cx="11226018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FORMATION DES CONSEILLERS PEDAGOGIQUES</a:t>
            </a:r>
            <a:endParaRPr sz="6000" b="1" i="0" u="none" strike="noStrike" cap="none" dirty="0">
              <a:solidFill>
                <a:srgbClr val="00009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6C5B63-A4B3-8210-972A-0D68749BE3B5}"/>
              </a:ext>
            </a:extLst>
          </p:cNvPr>
          <p:cNvSpPr txBox="1"/>
          <p:nvPr/>
        </p:nvSpPr>
        <p:spPr>
          <a:xfrm>
            <a:off x="7033846" y="4140391"/>
            <a:ext cx="16814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91"/>
                </a:solidFill>
              </a:rPr>
              <a:t>2 demi-</a:t>
            </a:r>
            <a:r>
              <a:rPr lang="fr-FR" sz="1400" b="1" dirty="0">
                <a:solidFill>
                  <a:srgbClr val="000091"/>
                </a:solidFill>
              </a:rPr>
              <a:t>journées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0423C32-5FFC-CD51-60BC-B194F39BFD04}"/>
              </a:ext>
            </a:extLst>
          </p:cNvPr>
          <p:cNvSpPr txBox="1"/>
          <p:nvPr/>
        </p:nvSpPr>
        <p:spPr>
          <a:xfrm>
            <a:off x="9114972" y="4112055"/>
            <a:ext cx="3048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91"/>
                </a:solidFill>
              </a:rPr>
              <a:t>Distanciel synchrone : 3 heures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9E9B29B-6164-DB6B-1291-4B4ECD316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8303" y="4287686"/>
            <a:ext cx="950877" cy="71242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0A4EC22-3D6B-6961-643B-8E1337F9F8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498" y="1850031"/>
            <a:ext cx="3538845" cy="2106455"/>
          </a:xfrm>
          <a:prstGeom prst="rect">
            <a:avLst/>
          </a:prstGeom>
        </p:spPr>
      </p:pic>
      <p:sp>
        <p:nvSpPr>
          <p:cNvPr id="15" name="Flèche : droit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93CD7C-8350-E943-D4E2-B14A5C3E1166}"/>
              </a:ext>
            </a:extLst>
          </p:cNvPr>
          <p:cNvSpPr/>
          <p:nvPr/>
        </p:nvSpPr>
        <p:spPr>
          <a:xfrm>
            <a:off x="5400468" y="5887176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ED0B7B0-FE5F-D612-73A3-41294DD773B2}"/>
              </a:ext>
            </a:extLst>
          </p:cNvPr>
          <p:cNvSpPr/>
          <p:nvPr/>
        </p:nvSpPr>
        <p:spPr>
          <a:xfrm flipH="1">
            <a:off x="5266216" y="5072560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54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304801" y="1800032"/>
            <a:ext cx="6264811" cy="468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19 BEFS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Présentiel 9 heures : 1 journée + 1 demi-journée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Distanciel asynchrone : 3 heures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Remboursement 2 A/R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Besoins : </a:t>
            </a:r>
            <a:r>
              <a:rPr lang="fr-FR" sz="2000" b="1" dirty="0">
                <a:solidFill>
                  <a:srgbClr val="000091"/>
                </a:solidFill>
              </a:rPr>
              <a:t>500 PLACES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10 </a:t>
            </a:r>
            <a:r>
              <a:rPr lang="fr-FR" sz="2000" b="1" dirty="0" err="1">
                <a:solidFill>
                  <a:srgbClr val="000091"/>
                </a:solidFill>
              </a:rPr>
              <a:t>befs</a:t>
            </a:r>
            <a:r>
              <a:rPr lang="fr-FR" sz="2000" b="1" dirty="0">
                <a:solidFill>
                  <a:srgbClr val="000091"/>
                </a:solidFill>
              </a:rPr>
              <a:t> 50/14/61 – 10 formateurs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9 </a:t>
            </a:r>
            <a:r>
              <a:rPr lang="fr-FR" sz="2000" b="1" dirty="0" err="1">
                <a:solidFill>
                  <a:srgbClr val="000091"/>
                </a:solidFill>
              </a:rPr>
              <a:t>befs</a:t>
            </a:r>
            <a:r>
              <a:rPr lang="fr-FR" sz="2000" b="1" dirty="0">
                <a:solidFill>
                  <a:srgbClr val="000091"/>
                </a:solidFill>
              </a:rPr>
              <a:t> 76/27 – 18 formateurs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7A71B8-E36E-0E9A-4723-F1C879677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887" y="1819349"/>
            <a:ext cx="2478438" cy="13864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68428C-8F07-66FC-A095-47D64046E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180" y="3023371"/>
            <a:ext cx="1737707" cy="10886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8386B0F-BC30-0782-AA7E-CA322EB6D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537" y="4557670"/>
            <a:ext cx="5191662" cy="2033601"/>
          </a:xfrm>
          <a:prstGeom prst="rect">
            <a:avLst/>
          </a:prstGeom>
        </p:spPr>
      </p:pic>
      <p:sp>
        <p:nvSpPr>
          <p:cNvPr id="10" name="Google Shape;68;p14">
            <a:extLst>
              <a:ext uri="{FF2B5EF4-FFF2-40B4-BE49-F238E27FC236}">
                <a16:creationId xmlns:a16="http://schemas.microsoft.com/office/drawing/2014/main" id="{DABDD16F-D4EF-AE65-53EA-00990B6F8D83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929930" y="958054"/>
            <a:ext cx="9373925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FORMATION STATUTAIRE OBLIGATOIRE</a:t>
            </a:r>
            <a:endParaRPr sz="6000" b="1" i="0" u="none" strike="noStrike" cap="none" dirty="0">
              <a:solidFill>
                <a:srgbClr val="00009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E65E162-BEF0-E1B1-A78C-B90C52AD7E79}"/>
              </a:ext>
            </a:extLst>
          </p:cNvPr>
          <p:cNvSpPr txBox="1"/>
          <p:nvPr/>
        </p:nvSpPr>
        <p:spPr>
          <a:xfrm>
            <a:off x="6805246" y="4204727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91"/>
                </a:solidFill>
              </a:rPr>
              <a:t>1 journée + 1 demi-journée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1E51832-1F3F-DB4D-6E44-7D1EE4ED11CE}"/>
              </a:ext>
            </a:extLst>
          </p:cNvPr>
          <p:cNvSpPr txBox="1"/>
          <p:nvPr/>
        </p:nvSpPr>
        <p:spPr>
          <a:xfrm>
            <a:off x="10019714" y="4204726"/>
            <a:ext cx="64500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91"/>
                </a:solidFill>
              </a:rPr>
              <a:t>3 heures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7AF9BB8-A6E8-072F-5B13-33DA3CA54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063" y="4048426"/>
            <a:ext cx="1624784" cy="108318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FC0F1AF-8B13-629E-2DC2-1764A3EED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542" y="1819349"/>
            <a:ext cx="3380416" cy="2027767"/>
          </a:xfrm>
          <a:prstGeom prst="rect">
            <a:avLst/>
          </a:prstGeom>
        </p:spPr>
      </p:pic>
      <p:sp>
        <p:nvSpPr>
          <p:cNvPr id="20" name="Flèche : droit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16B09B-49EB-ED4E-EB4A-7ABEDC32A8DA}"/>
              </a:ext>
            </a:extLst>
          </p:cNvPr>
          <p:cNvSpPr/>
          <p:nvPr/>
        </p:nvSpPr>
        <p:spPr>
          <a:xfrm>
            <a:off x="5400468" y="5887176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5B2FE92-BF8D-ED31-2E85-BB9E693FDF23}"/>
              </a:ext>
            </a:extLst>
          </p:cNvPr>
          <p:cNvSpPr/>
          <p:nvPr/>
        </p:nvSpPr>
        <p:spPr>
          <a:xfrm flipH="1">
            <a:off x="4366067" y="5887176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76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304801" y="1800032"/>
            <a:ext cx="6264811" cy="468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18 BEFS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Présentiel 6 heures : 2 demi-journées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Distanciel synchrone : 6 heures</a:t>
            </a:r>
          </a:p>
          <a:p>
            <a:pPr algn="just"/>
            <a:r>
              <a:rPr lang="fr-FR" sz="2000" b="1" dirty="0">
                <a:solidFill>
                  <a:srgbClr val="000091"/>
                </a:solidFill>
              </a:rPr>
              <a:t>Distanciel asynchrone : 3 heures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Remboursement 2 A/R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Besoins : </a:t>
            </a:r>
            <a:r>
              <a:rPr lang="fr-FR" sz="2000" b="1" dirty="0">
                <a:solidFill>
                  <a:srgbClr val="000091"/>
                </a:solidFill>
              </a:rPr>
              <a:t>144 PLACES</a:t>
            </a: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10 </a:t>
            </a:r>
            <a:r>
              <a:rPr lang="fr-FR" sz="2000" b="1" dirty="0" err="1">
                <a:solidFill>
                  <a:srgbClr val="000091"/>
                </a:solidFill>
              </a:rPr>
              <a:t>befs</a:t>
            </a:r>
            <a:r>
              <a:rPr lang="fr-FR" sz="2000" b="1" dirty="0">
                <a:solidFill>
                  <a:srgbClr val="000091"/>
                </a:solidFill>
              </a:rPr>
              <a:t> 50/14/61 – 11 formateurs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8 </a:t>
            </a:r>
            <a:r>
              <a:rPr lang="fr-FR" sz="2000" b="1" dirty="0" err="1">
                <a:solidFill>
                  <a:srgbClr val="000091"/>
                </a:solidFill>
              </a:rPr>
              <a:t>befs</a:t>
            </a:r>
            <a:r>
              <a:rPr lang="fr-FR" sz="2000" b="1" dirty="0">
                <a:solidFill>
                  <a:srgbClr val="000091"/>
                </a:solidFill>
              </a:rPr>
              <a:t> 76/27 – 18 formateurs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2513274" y="1052630"/>
            <a:ext cx="9373925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FORMATION DE PROXIMITE</a:t>
            </a:r>
            <a:endParaRPr sz="6000" b="1" i="0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7A71B8-E36E-0E9A-4723-F1C879677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668" y="1910335"/>
            <a:ext cx="2478438" cy="13864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68428C-8F07-66FC-A095-47D64046E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180" y="3023371"/>
            <a:ext cx="1737707" cy="10886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8386B0F-BC30-0782-AA7E-CA322EB6D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537" y="4557670"/>
            <a:ext cx="5191662" cy="2033601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6CB89-2E45-4211-D3F5-BFE2B59AB857}"/>
              </a:ext>
            </a:extLst>
          </p:cNvPr>
          <p:cNvSpPr txBox="1"/>
          <p:nvPr/>
        </p:nvSpPr>
        <p:spPr>
          <a:xfrm>
            <a:off x="7200236" y="4185443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91"/>
                </a:solidFill>
              </a:rPr>
              <a:t>2 demi-journées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BCC38E-0B9B-8204-F36B-4E4FE6EE4A51}"/>
              </a:ext>
            </a:extLst>
          </p:cNvPr>
          <p:cNvSpPr txBox="1"/>
          <p:nvPr/>
        </p:nvSpPr>
        <p:spPr>
          <a:xfrm>
            <a:off x="9119381" y="3973361"/>
            <a:ext cx="6646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91"/>
                </a:solidFill>
              </a:rPr>
              <a:t>Distanciel synchrone : 6 heures</a:t>
            </a:r>
          </a:p>
          <a:p>
            <a:pPr algn="just"/>
            <a:r>
              <a:rPr lang="fr-FR" sz="1400" b="1" dirty="0">
                <a:solidFill>
                  <a:srgbClr val="000091"/>
                </a:solidFill>
              </a:rPr>
              <a:t>Distanciel asynchrone : 3 heures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D94A4AC-3181-AABE-DE6F-13DE6FD2D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1225" y="4442402"/>
            <a:ext cx="1860508" cy="10152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2BCF8B7-ACA2-7386-68BE-905E0A270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6284" y="1710366"/>
            <a:ext cx="2190750" cy="16383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65B798F-2A89-46E3-D347-D9F22B2E54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3326" y="2420558"/>
            <a:ext cx="213210" cy="167522"/>
          </a:xfrm>
          <a:prstGeom prst="rect">
            <a:avLst/>
          </a:prstGeom>
        </p:spPr>
      </p:pic>
      <p:sp>
        <p:nvSpPr>
          <p:cNvPr id="17" name="Flèche : droit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718BBB-A24D-7847-56B2-F5F5F1588F69}"/>
              </a:ext>
            </a:extLst>
          </p:cNvPr>
          <p:cNvSpPr/>
          <p:nvPr/>
        </p:nvSpPr>
        <p:spPr>
          <a:xfrm>
            <a:off x="5400468" y="5887176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FD1B04-0701-218C-32C0-AD2A638D2C60}"/>
              </a:ext>
            </a:extLst>
          </p:cNvPr>
          <p:cNvSpPr/>
          <p:nvPr/>
        </p:nvSpPr>
        <p:spPr>
          <a:xfrm flipH="1">
            <a:off x="4366067" y="5887176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46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2513274" y="1052630"/>
            <a:ext cx="9373925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FORMATION DE PROXIMITE</a:t>
            </a:r>
            <a:endParaRPr sz="6000" b="1" i="0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8386B0F-BC30-0782-AA7E-CA322EB6D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537" y="4557670"/>
            <a:ext cx="5191662" cy="2033601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6CB89-2E45-4211-D3F5-BFE2B59AB857}"/>
              </a:ext>
            </a:extLst>
          </p:cNvPr>
          <p:cNvSpPr txBox="1"/>
          <p:nvPr/>
        </p:nvSpPr>
        <p:spPr>
          <a:xfrm>
            <a:off x="7200236" y="4185443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91"/>
                </a:solidFill>
              </a:rPr>
              <a:t>2 demi-journées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BCC38E-0B9B-8204-F36B-4E4FE6EE4A51}"/>
              </a:ext>
            </a:extLst>
          </p:cNvPr>
          <p:cNvSpPr txBox="1"/>
          <p:nvPr/>
        </p:nvSpPr>
        <p:spPr>
          <a:xfrm>
            <a:off x="9119381" y="3973361"/>
            <a:ext cx="6646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91"/>
                </a:solidFill>
              </a:rPr>
              <a:t>Distanciel synchrone : 6 heures</a:t>
            </a:r>
          </a:p>
          <a:p>
            <a:pPr algn="just"/>
            <a:r>
              <a:rPr lang="fr-FR" sz="1400" b="1" dirty="0">
                <a:solidFill>
                  <a:srgbClr val="000091"/>
                </a:solidFill>
              </a:rPr>
              <a:t>Distanciel asynchrone : 3 heures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2BCF8B7-ACA2-7386-68BE-905E0A270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6284" y="1710366"/>
            <a:ext cx="2190750" cy="16383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65B798F-2A89-46E3-D347-D9F22B2E5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3326" y="2420558"/>
            <a:ext cx="213210" cy="1675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EFA4EA4-7B94-A8EC-53F1-5E7EB045C3D0}"/>
              </a:ext>
            </a:extLst>
          </p:cNvPr>
          <p:cNvSpPr txBox="1"/>
          <p:nvPr/>
        </p:nvSpPr>
        <p:spPr>
          <a:xfrm>
            <a:off x="304801" y="1855303"/>
            <a:ext cx="63305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Approfondissement en équipe de proximité des nouveautés du programme de technologie de 5ème. Organisation des clubs, concours et défis technologiques. </a:t>
            </a:r>
          </a:p>
          <a:p>
            <a:r>
              <a:rPr lang="fr-FR" sz="3200" dirty="0"/>
              <a:t>Public cible : Enseignants de Technologie et de SII intervenants au cycle 4.</a:t>
            </a:r>
          </a:p>
        </p:txBody>
      </p:sp>
      <p:sp>
        <p:nvSpPr>
          <p:cNvPr id="17" name="Flèche : droit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6ADD97-8D5B-3C61-6D2F-EDC8B5BCEA06}"/>
              </a:ext>
            </a:extLst>
          </p:cNvPr>
          <p:cNvSpPr/>
          <p:nvPr/>
        </p:nvSpPr>
        <p:spPr>
          <a:xfrm>
            <a:off x="5400468" y="5887176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3A8B5C3-DC14-8BC6-2EA1-2A3FD91CAA2E}"/>
              </a:ext>
            </a:extLst>
          </p:cNvPr>
          <p:cNvSpPr/>
          <p:nvPr/>
        </p:nvSpPr>
        <p:spPr>
          <a:xfrm flipH="1">
            <a:off x="4366067" y="5887176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45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304801" y="2128500"/>
            <a:ext cx="6264811" cy="435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fr-FR" sz="2000" b="1" u="sng" dirty="0">
                <a:solidFill>
                  <a:srgbClr val="000091"/>
                </a:solidFill>
              </a:rPr>
              <a:t>Académique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Présentiel 6 heures : 1 journée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Remboursement 1 A/R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Besoins : </a:t>
            </a:r>
            <a:r>
              <a:rPr lang="fr-FR" sz="2000" b="1" dirty="0">
                <a:solidFill>
                  <a:srgbClr val="000091"/>
                </a:solidFill>
              </a:rPr>
              <a:t>20 PLACES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2 formateurs académiques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Mme ou M ………….. Et Mme ou M …………....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Lieu de la formation en fonction des inscrits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7A71B8-E36E-0E9A-4723-F1C879677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520" y="2414340"/>
            <a:ext cx="3627700" cy="2029319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6CB89-2E45-4211-D3F5-BFE2B59AB857}"/>
              </a:ext>
            </a:extLst>
          </p:cNvPr>
          <p:cNvSpPr txBox="1"/>
          <p:nvPr/>
        </p:nvSpPr>
        <p:spPr>
          <a:xfrm>
            <a:off x="9283505" y="3869728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91"/>
                </a:solidFill>
              </a:rPr>
              <a:t>1 J</a:t>
            </a:r>
            <a:r>
              <a:rPr lang="fr-FR" sz="1400" b="1" dirty="0">
                <a:solidFill>
                  <a:srgbClr val="000091"/>
                </a:solidFill>
              </a:rPr>
              <a:t>ournée</a:t>
            </a:r>
            <a:endParaRPr lang="fr-FR" dirty="0"/>
          </a:p>
        </p:txBody>
      </p:sp>
      <p:sp>
        <p:nvSpPr>
          <p:cNvPr id="89" name="Google Shape;89;p16"/>
          <p:cNvSpPr txBox="1"/>
          <p:nvPr/>
        </p:nvSpPr>
        <p:spPr>
          <a:xfrm>
            <a:off x="304801" y="1052630"/>
            <a:ext cx="11887199" cy="98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MODULE 1 - FORMATION A CANDIDATURE INDIVIDUELLE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9900FF"/>
                </a:solidFill>
              </a:rPr>
              <a:t>« CONSTRUIRE LA CULTURE TECHNOLOGIQUE </a:t>
            </a:r>
            <a:r>
              <a:rPr lang="fr-FR" sz="2800" b="1" i="1" u="none" strike="noStrike" cap="none" dirty="0">
                <a:solidFill>
                  <a:srgbClr val="9900FF"/>
                </a:solidFill>
              </a:rPr>
              <a:t>DES ELEVES »</a:t>
            </a:r>
            <a:endParaRPr sz="4800" b="1" i="1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AFBEFE-872D-856F-1639-747FBF21D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129" y="4360847"/>
            <a:ext cx="2855813" cy="228583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F889471-22B0-8D13-086D-87790F1AE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650" y="3869728"/>
            <a:ext cx="1177698" cy="11937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640D7F1-D8E0-34FE-2ACB-BDFE561C1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3326" y="2420558"/>
            <a:ext cx="213210" cy="16752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5428A35-2EFA-5E59-B5A2-869E412736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7506" y="2433098"/>
            <a:ext cx="2489030" cy="721520"/>
          </a:xfrm>
          <a:prstGeom prst="rect">
            <a:avLst/>
          </a:prstGeom>
        </p:spPr>
      </p:pic>
      <p:sp>
        <p:nvSpPr>
          <p:cNvPr id="21" name="Flèche : droit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BED352-7A52-857C-FC4C-AFF4CB5A3E83}"/>
              </a:ext>
            </a:extLst>
          </p:cNvPr>
          <p:cNvSpPr/>
          <p:nvPr/>
        </p:nvSpPr>
        <p:spPr>
          <a:xfrm>
            <a:off x="7005399" y="5942589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roit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9B38B-BD10-9172-4138-180E8B5B9034}"/>
              </a:ext>
            </a:extLst>
          </p:cNvPr>
          <p:cNvSpPr/>
          <p:nvPr/>
        </p:nvSpPr>
        <p:spPr>
          <a:xfrm flipH="1">
            <a:off x="5970998" y="5942589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02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6CB89-2E45-4211-D3F5-BFE2B59AB857}"/>
              </a:ext>
            </a:extLst>
          </p:cNvPr>
          <p:cNvSpPr txBox="1"/>
          <p:nvPr/>
        </p:nvSpPr>
        <p:spPr>
          <a:xfrm>
            <a:off x="9283505" y="3869728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91"/>
                </a:solidFill>
              </a:rPr>
              <a:t>1 J</a:t>
            </a:r>
            <a:r>
              <a:rPr lang="fr-FR" sz="1400" b="1" dirty="0">
                <a:solidFill>
                  <a:srgbClr val="000091"/>
                </a:solidFill>
              </a:rPr>
              <a:t>ournée</a:t>
            </a:r>
            <a:endParaRPr lang="fr-FR" dirty="0"/>
          </a:p>
        </p:txBody>
      </p:sp>
      <p:sp>
        <p:nvSpPr>
          <p:cNvPr id="89" name="Google Shape;89;p16"/>
          <p:cNvSpPr txBox="1"/>
          <p:nvPr/>
        </p:nvSpPr>
        <p:spPr>
          <a:xfrm>
            <a:off x="304801" y="1052630"/>
            <a:ext cx="11887199" cy="98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MODULE 1 - FORMATION A CANDIDATURE INDIVIDUELLE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9900FF"/>
                </a:solidFill>
              </a:rPr>
              <a:t>« CONSTRUIRE LA CULTURE TECHNOLOGIQUE </a:t>
            </a:r>
            <a:r>
              <a:rPr lang="fr-FR" sz="2800" b="1" i="1" u="none" strike="noStrike" cap="none" dirty="0">
                <a:solidFill>
                  <a:srgbClr val="9900FF"/>
                </a:solidFill>
              </a:rPr>
              <a:t>DES ELEVES »</a:t>
            </a:r>
            <a:endParaRPr sz="4800" b="1" i="1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AFBEFE-872D-856F-1639-747FBF21D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129" y="4360847"/>
            <a:ext cx="2855813" cy="228583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640D7F1-D8E0-34FE-2ACB-BDFE561C1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3326" y="2420558"/>
            <a:ext cx="213210" cy="16752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5428A35-2EFA-5E59-B5A2-869E41273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506" y="2433098"/>
            <a:ext cx="2489030" cy="7215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6A7EDC6-6F44-715E-0BCE-2005794A3E94}"/>
              </a:ext>
            </a:extLst>
          </p:cNvPr>
          <p:cNvSpPr txBox="1"/>
          <p:nvPr/>
        </p:nvSpPr>
        <p:spPr>
          <a:xfrm>
            <a:off x="538090" y="2757982"/>
            <a:ext cx="73257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Ce module vise à s'approprier démarches et outils pour installer puis enrichir la culture technologique des élèves  tout au long du cycle 4. </a:t>
            </a:r>
          </a:p>
        </p:txBody>
      </p:sp>
      <p:sp>
        <p:nvSpPr>
          <p:cNvPr id="8" name="Flèche : droit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B39B7E-5F38-452B-F8AC-9911952EFE8E}"/>
              </a:ext>
            </a:extLst>
          </p:cNvPr>
          <p:cNvSpPr/>
          <p:nvPr/>
        </p:nvSpPr>
        <p:spPr>
          <a:xfrm>
            <a:off x="6793170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8349EB1-E947-7F12-0D89-6AE747D9F910}"/>
              </a:ext>
            </a:extLst>
          </p:cNvPr>
          <p:cNvSpPr/>
          <p:nvPr/>
        </p:nvSpPr>
        <p:spPr>
          <a:xfrm flipH="1">
            <a:off x="5758769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0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304801" y="2205440"/>
            <a:ext cx="6264811" cy="42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fr-FR" sz="2000" b="1" u="sng" dirty="0">
                <a:solidFill>
                  <a:srgbClr val="000091"/>
                </a:solidFill>
              </a:rPr>
              <a:t>Académique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Présentiel 6 heures : 1 journée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Remboursement 1 A/R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Besoins : </a:t>
            </a:r>
            <a:r>
              <a:rPr lang="fr-FR" sz="2000" b="1" dirty="0">
                <a:solidFill>
                  <a:srgbClr val="000091"/>
                </a:solidFill>
              </a:rPr>
              <a:t>20 PLACES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0091"/>
                </a:solidFill>
              </a:rPr>
              <a:t>2 formateurs académiques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Mme ou M ………….. Et Mme ou M …………....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91"/>
                </a:solidFill>
              </a:rPr>
              <a:t>Lieu de la formation en fonction des inscrits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u="sng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00009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3511225" y="6480750"/>
            <a:ext cx="5204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13F957-A54B-A9AF-AE42-9ED55584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14380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7A71B8-E36E-0E9A-4723-F1C879677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520" y="2414340"/>
            <a:ext cx="3627700" cy="2029319"/>
          </a:xfrm>
          <a:prstGeom prst="rect">
            <a:avLst/>
          </a:prstGeom>
        </p:spPr>
      </p:pic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7FEA6D0A-FBE8-1642-04E5-F3C32E097FA9}"/>
              </a:ext>
            </a:extLst>
          </p:cNvPr>
          <p:cNvSpPr txBox="1"/>
          <p:nvPr/>
        </p:nvSpPr>
        <p:spPr>
          <a:xfrm>
            <a:off x="2213727" y="315756"/>
            <a:ext cx="8806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9900FF"/>
                </a:solidFill>
              </a:rPr>
              <a:t>Technologie – FORMATIONS 2024-2025</a:t>
            </a:r>
            <a:endParaRPr sz="3600" b="1" dirty="0">
              <a:solidFill>
                <a:srgbClr val="99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6CB89-2E45-4211-D3F5-BFE2B59AB857}"/>
              </a:ext>
            </a:extLst>
          </p:cNvPr>
          <p:cNvSpPr txBox="1"/>
          <p:nvPr/>
        </p:nvSpPr>
        <p:spPr>
          <a:xfrm>
            <a:off x="9142828" y="3885547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91"/>
                </a:solidFill>
              </a:rPr>
              <a:t>1 J</a:t>
            </a:r>
            <a:r>
              <a:rPr lang="fr-FR" sz="1400" b="1" dirty="0">
                <a:solidFill>
                  <a:srgbClr val="000091"/>
                </a:solidFill>
              </a:rPr>
              <a:t>ournée</a:t>
            </a:r>
            <a:endParaRPr lang="fr-FR" dirty="0"/>
          </a:p>
        </p:txBody>
      </p:sp>
      <p:sp>
        <p:nvSpPr>
          <p:cNvPr id="89" name="Google Shape;89;p16"/>
          <p:cNvSpPr txBox="1"/>
          <p:nvPr/>
        </p:nvSpPr>
        <p:spPr>
          <a:xfrm>
            <a:off x="304801" y="1052630"/>
            <a:ext cx="11887199" cy="98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MODULE 2 - FORMATION A CANDIDATURE INDIVIDUELLE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9900FF"/>
                </a:solidFill>
              </a:rPr>
              <a:t>« COMPETENCES PSYCHOSOCIALES DE L’ELEVE ET EN TECHNOLOGIE</a:t>
            </a:r>
            <a:r>
              <a:rPr lang="fr-FR" sz="2800" b="1" i="1" u="none" strike="noStrike" cap="none" dirty="0">
                <a:solidFill>
                  <a:srgbClr val="9900FF"/>
                </a:solidFill>
              </a:rPr>
              <a:t>»</a:t>
            </a:r>
            <a:endParaRPr sz="4800" b="1" i="1" u="none" strike="noStrike" cap="none" dirty="0">
              <a:solidFill>
                <a:srgbClr val="00009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AFBEFE-872D-856F-1639-747FBF21D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129" y="4360847"/>
            <a:ext cx="2855813" cy="22858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F7397FC-6104-BB16-7E49-8680810F4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650" y="3869728"/>
            <a:ext cx="1177698" cy="119377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AD301DF-28A8-271A-C0B0-8FF0E80735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506" y="2433098"/>
            <a:ext cx="2489030" cy="721520"/>
          </a:xfrm>
          <a:prstGeom prst="rect">
            <a:avLst/>
          </a:prstGeom>
        </p:spPr>
      </p:pic>
      <p:sp>
        <p:nvSpPr>
          <p:cNvPr id="14" name="Flèche : droit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0A4250-8E36-6E18-A7D0-A4AD78D8B58F}"/>
              </a:ext>
            </a:extLst>
          </p:cNvPr>
          <p:cNvSpPr/>
          <p:nvPr/>
        </p:nvSpPr>
        <p:spPr>
          <a:xfrm>
            <a:off x="6793170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9060218-91DC-A3AD-FD3E-D54B4AEC0FE1}"/>
              </a:ext>
            </a:extLst>
          </p:cNvPr>
          <p:cNvSpPr/>
          <p:nvPr/>
        </p:nvSpPr>
        <p:spPr>
          <a:xfrm flipH="1">
            <a:off x="5758769" y="5942587"/>
            <a:ext cx="970671" cy="704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01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926</Words>
  <Application>Microsoft Office PowerPoint</Application>
  <PresentationFormat>Grand écran</PresentationFormat>
  <Paragraphs>267</Paragraphs>
  <Slides>22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philippe perennes</cp:lastModifiedBy>
  <cp:revision>90</cp:revision>
  <cp:lastPrinted>2024-05-28T06:34:47Z</cp:lastPrinted>
  <dcterms:modified xsi:type="dcterms:W3CDTF">2024-06-23T07:39:24Z</dcterms:modified>
</cp:coreProperties>
</file>